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63A2"/>
    <a:srgbClr val="4BACC7"/>
    <a:srgbClr val="30859C"/>
    <a:srgbClr val="4E81BD"/>
    <a:srgbClr val="1E49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2"/>
    <p:restoredTop sz="33887" autoAdjust="0"/>
  </p:normalViewPr>
  <p:slideViewPr>
    <p:cSldViewPr snapToGrid="0">
      <p:cViewPr varScale="1">
        <p:scale>
          <a:sx n="30" d="100"/>
          <a:sy n="30" d="100"/>
        </p:scale>
        <p:origin x="2488" y="184"/>
      </p:cViewPr>
      <p:guideLst/>
    </p:cSldViewPr>
  </p:slideViewPr>
  <p:notesTextViewPr>
    <p:cViewPr>
      <p:scale>
        <a:sx n="1" d="1"/>
        <a:sy n="1" d="1"/>
      </p:scale>
      <p:origin x="0" y="-27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92E05-20FE-47B5-8D94-2D0662C531ED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57486-3DD2-4555-815B-D1CFDA3B24C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1911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Il est courant de représenter le SI par un modèle en 5 couches</a:t>
            </a:r>
          </a:p>
          <a:p>
            <a:r>
              <a:rPr lang="fr-FR" dirty="0"/>
              <a:t>  selon le principe de séparation des préoccupations.</a:t>
            </a:r>
          </a:p>
          <a:p>
            <a:endParaRPr lang="fr-FR" dirty="0"/>
          </a:p>
          <a:p>
            <a:r>
              <a:rPr lang="fr-FR" dirty="0"/>
              <a:t>Chaque couche isole un aspect particulier du système d'information</a:t>
            </a:r>
          </a:p>
          <a:p>
            <a:r>
              <a:rPr lang="fr-FR" dirty="0"/>
              <a:t>  en étant responsable des interactions entre ses éléments.</a:t>
            </a:r>
          </a:p>
          <a:p>
            <a:endParaRPr lang="fr-FR" dirty="0"/>
          </a:p>
          <a:p>
            <a:r>
              <a:rPr lang="fr-FR" dirty="0"/>
              <a:t>Chaque couche n'échangeant qu'avec ses couches adjacentes.</a:t>
            </a:r>
          </a:p>
          <a:p>
            <a:endParaRPr lang="fr-FR" dirty="0"/>
          </a:p>
          <a:p>
            <a:r>
              <a:rPr lang="fr-FR" dirty="0"/>
              <a:t>Les deux premières couches forment le système informatique,</a:t>
            </a:r>
          </a:p>
          <a:p>
            <a:r>
              <a:rPr lang="fr-FR" dirty="0"/>
              <a:t>  l'ensemble structuré des composants matériels et logiciels et les données</a:t>
            </a:r>
          </a:p>
          <a:p>
            <a:r>
              <a:rPr lang="fr-FR" dirty="0"/>
              <a:t>  permettant d'automatiser tout ou partie du système métier au travers</a:t>
            </a:r>
          </a:p>
          <a:p>
            <a:r>
              <a:rPr lang="fr-FR" dirty="0"/>
              <a:t>  de fonctionnalités qui lui sont nécessaires.</a:t>
            </a:r>
          </a:p>
          <a:p>
            <a:endParaRPr lang="fr-FR" dirty="0"/>
          </a:p>
          <a:p>
            <a:r>
              <a:rPr lang="fr-FR" dirty="0"/>
              <a:t>Le système métier est formé des services et processus de l'entreprise,</a:t>
            </a:r>
          </a:p>
          <a:p>
            <a:r>
              <a:rPr lang="fr-FR" dirty="0"/>
              <a:t>  des organisations qui les mettent en œuvre et des objets métier associés.</a:t>
            </a:r>
          </a:p>
          <a:p>
            <a:endParaRPr lang="fr-FR" dirty="0"/>
          </a:p>
          <a:p>
            <a:r>
              <a:rPr lang="fr-FR" dirty="0"/>
              <a:t>Un objet métier est un concept ou une abstraction ayant un sens</a:t>
            </a:r>
          </a:p>
          <a:p>
            <a:r>
              <a:rPr lang="fr-FR" dirty="0"/>
              <a:t>  pour des acteurs (partie prenante interne) d'une organisation</a:t>
            </a:r>
          </a:p>
          <a:p>
            <a:r>
              <a:rPr lang="fr-FR" dirty="0"/>
              <a:t>(par exemple une entreprise).</a:t>
            </a:r>
          </a:p>
          <a:p>
            <a:endParaRPr lang="fr-FR" dirty="0"/>
          </a:p>
          <a:p>
            <a:r>
              <a:rPr lang="fr-FR" dirty="0"/>
              <a:t>L'objet métier permet de décrire les entités manipulées par les acteurs</a:t>
            </a:r>
          </a:p>
          <a:p>
            <a:r>
              <a:rPr lang="fr-FR" dirty="0"/>
              <a:t>  dans le cadre de la description du métier.</a:t>
            </a:r>
          </a:p>
          <a:p>
            <a:endParaRPr lang="fr-FR" dirty="0"/>
          </a:p>
          <a:p>
            <a:r>
              <a:rPr lang="fr-FR" dirty="0"/>
              <a:t>Enfin il est courant d'y ajouter une vue stratégie.</a:t>
            </a:r>
          </a:p>
          <a:p>
            <a:endParaRPr lang="fr-FR" dirty="0"/>
          </a:p>
          <a:p>
            <a:r>
              <a:rPr lang="fr-FR" dirty="0"/>
              <a:t>Il s'agit de la stratégie décidée par la D.S.I. pour le S.I. en alignement</a:t>
            </a:r>
          </a:p>
          <a:p>
            <a:r>
              <a:rPr lang="fr-FR" dirty="0"/>
              <a:t>  avec la stratégie de l'organisation.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357486-3DD2-4555-815B-D1CFDA3B24C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7366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991527-38C2-10F4-0BFF-94585CE4B3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1BA4A52-DF23-6979-1F1C-7609773959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DDF4B2-DF9F-3335-928B-8E34CA83B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C2FAFF-E2A9-21DE-01A7-D56466922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DE57E6-319E-AF81-1FBC-74F4962A4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6786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FC1CA2-7488-D9C1-EB35-3E539F020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C6982F0-2DF4-50FF-3BB4-690985ED8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DA674A-DD39-C6A9-FC67-F25C9B082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7E7093F-B1D0-F163-884D-64928EA1D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A28CA0-4DF2-E71F-2B3E-E516A17F0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6149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0A8F9D0-1E94-3E88-5683-A0D5278685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71C8D49-6AA5-8435-3468-D1582399B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10FCECD-0E39-7B8B-3838-645D68A64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9ADA2B4-6B36-EC71-0315-ECA50895B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11ED646-B01F-1787-E938-6F0C1FD06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8048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0531BE-CFF8-0646-C650-5A7671290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0F7791-1E5B-4A08-030C-362F1C786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03DEE2-902C-5E78-3607-E94E68CFA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927B60-1A37-8195-4EB2-B3273DB26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1DAF8E-6273-8140-0EF5-FF9F1DC04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5434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F5D037-313E-3550-A8CD-D280C415D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CBC4316-E573-BDCE-407F-25C0DF92C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35CE93-4768-892F-FB51-D4C0AC359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D37F4F-34A5-28D5-77D7-B2CA155EA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05E6FF-8317-5316-CC97-089A91687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5628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713AC1-C142-724D-67FE-66F20B464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00C8BA-B84D-2C79-E5DB-676B5279A8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EBF91DA-CC2B-FC9D-2CA0-450486F26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8043A72-5E65-F0A1-FD06-F88C9A3B6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EB13DE1-C57B-9EF1-3CCB-0B7271111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87024BF-B638-92F8-2AF5-BAB799E58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0614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EABC6A-0242-1180-8927-EBE8B5368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CAD5330-9023-1969-FABE-C4B63EAAD4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CA02075-E42D-A77C-28F9-FA242F106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953FCA6-6A93-A16E-AD65-49716E9247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5B0DB87-2E76-170A-156B-82521CA554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81F38A5-8716-4AAC-21A6-AEDE2926B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F15A903-1876-87AB-9CFA-EC1110E14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46845A-7D83-FB39-C916-55FC6E441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742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62ADF9-BCBD-50AE-075A-4024877E1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18A1ECC-24F0-1CDD-DD52-3CD659C39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624D13-F94D-05F0-3E97-B8E875D20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9D8691-7041-0850-238F-840C73319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148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9404AEA-F5B1-1CB8-3232-747A11AAA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5F064F9-2C37-8420-034E-43208A333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0F59F8A-7BD2-73A2-2E98-CD70C243E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123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5F2FBE-5864-00C5-34E1-4FCF30C29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E5AF06-5C0F-7E18-62A7-09E9D3650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B71F455-DD0E-E5BA-2A0D-1EF6D0E91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1CBE3DF-32FA-E7E5-9710-65A663D47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DBCDCF1-B4F4-388B-2F6E-F6B596AE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27367AC-7CE4-D91C-8364-9826343EE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2685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D536DD-E31E-E235-254F-5517C75B3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4DA6E84-AD13-8B90-26CD-6FE2E1DFBD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977FA83-852A-E2E8-A260-3CC260F0C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B35DE57-B1FA-1986-0F2C-E670D51F7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7AA71FC-535C-18E9-DBA9-B654305C1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2370950-FFE8-A10B-9996-91B245CA4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0798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3688BA8-AA06-D884-34EB-07A335152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CE09875-48D9-CDDE-FC11-A07A7FE48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527142-9E9B-252E-C060-C9688FA536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B7642-0AE5-8B41-89FF-3413471F5A20}" type="datetimeFigureOut">
              <a:rPr lang="fr-FR" smtClean="0"/>
              <a:t>12/06/2023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A945D9-FA37-EC97-7C14-354C4DE331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DFF9A4-BB61-C987-3903-6EB418EE2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AE744-7852-1B4B-B851-1C91F28683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807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.wav"/><Relationship Id="rId7" Type="http://schemas.openxmlformats.org/officeDocument/2006/relationships/notesSlide" Target="../notesSlides/notesSlide1.xml"/><Relationship Id="rId2" Type="http://schemas.microsoft.com/office/2007/relationships/media" Target="../media/media1.wav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2.wav"/><Relationship Id="rId4" Type="http://schemas.microsoft.com/office/2007/relationships/media" Target="../media/media2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8C947DA-C4C3-71E5-C5B8-0294D5C29E38}"/>
              </a:ext>
            </a:extLst>
          </p:cNvPr>
          <p:cNvSpPr/>
          <p:nvPr/>
        </p:nvSpPr>
        <p:spPr>
          <a:xfrm>
            <a:off x="379378" y="331183"/>
            <a:ext cx="11157625" cy="63809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lt1"/>
              </a:solidFill>
            </a:endParaRPr>
          </a:p>
        </p:txBody>
      </p:sp>
      <p:sp>
        <p:nvSpPr>
          <p:cNvPr id="2" name="Double flèche verticale 1">
            <a:extLst>
              <a:ext uri="{FF2B5EF4-FFF2-40B4-BE49-F238E27FC236}">
                <a16:creationId xmlns:a16="http://schemas.microsoft.com/office/drawing/2014/main" id="{76F7F300-DF18-6E69-AAFF-40F42FD09E6B}"/>
              </a:ext>
            </a:extLst>
          </p:cNvPr>
          <p:cNvSpPr/>
          <p:nvPr/>
        </p:nvSpPr>
        <p:spPr>
          <a:xfrm>
            <a:off x="8651819" y="4256091"/>
            <a:ext cx="1484324" cy="2060301"/>
          </a:xfrm>
          <a:prstGeom prst="up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fr-FR" sz="1800" dirty="0"/>
              <a:t>Système informatique</a:t>
            </a: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C7671D70-AB09-9957-E967-22CDB0281E7F}"/>
              </a:ext>
            </a:extLst>
          </p:cNvPr>
          <p:cNvSpPr/>
          <p:nvPr/>
        </p:nvSpPr>
        <p:spPr>
          <a:xfrm>
            <a:off x="3616208" y="5380288"/>
            <a:ext cx="4888489" cy="936104"/>
          </a:xfrm>
          <a:prstGeom prst="roundRect">
            <a:avLst/>
          </a:prstGeom>
          <a:solidFill>
            <a:srgbClr val="1E497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4926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3200" dirty="0"/>
              <a:t>Vue Infrastructure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FC66365B-5FEE-C8F5-011A-0D75D341F04D}"/>
              </a:ext>
            </a:extLst>
          </p:cNvPr>
          <p:cNvSpPr/>
          <p:nvPr/>
        </p:nvSpPr>
        <p:spPr>
          <a:xfrm>
            <a:off x="3616208" y="4305223"/>
            <a:ext cx="4888489" cy="936104"/>
          </a:xfrm>
          <a:prstGeom prst="roundRect">
            <a:avLst/>
          </a:prstGeom>
          <a:solidFill>
            <a:srgbClr val="4E81B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Vue applicative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63C5C5D9-9E80-0EDC-230C-CBA8F384A922}"/>
              </a:ext>
            </a:extLst>
          </p:cNvPr>
          <p:cNvSpPr/>
          <p:nvPr/>
        </p:nvSpPr>
        <p:spPr>
          <a:xfrm>
            <a:off x="3615961" y="3230157"/>
            <a:ext cx="4888489" cy="936104"/>
          </a:xfrm>
          <a:prstGeom prst="roundRect">
            <a:avLst/>
          </a:prstGeom>
          <a:solidFill>
            <a:srgbClr val="30859C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Vue fonctionnelle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D95A52A3-5E86-B04A-69C6-3DEC366CDDB4}"/>
              </a:ext>
            </a:extLst>
          </p:cNvPr>
          <p:cNvSpPr/>
          <p:nvPr/>
        </p:nvSpPr>
        <p:spPr>
          <a:xfrm>
            <a:off x="3615961" y="2155091"/>
            <a:ext cx="4888489" cy="936104"/>
          </a:xfrm>
          <a:prstGeom prst="roundRect">
            <a:avLst/>
          </a:prstGeom>
          <a:solidFill>
            <a:srgbClr val="4BACC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Vue métier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357EC505-5EDE-3591-2030-25A56A3B3A3C}"/>
              </a:ext>
            </a:extLst>
          </p:cNvPr>
          <p:cNvSpPr/>
          <p:nvPr/>
        </p:nvSpPr>
        <p:spPr>
          <a:xfrm>
            <a:off x="3623664" y="647391"/>
            <a:ext cx="4888489" cy="936104"/>
          </a:xfrm>
          <a:prstGeom prst="roundRect">
            <a:avLst/>
          </a:prstGeom>
          <a:solidFill>
            <a:srgbClr val="8063A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Vue stratégie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BBD941-EF00-A427-80BC-618A9219FC41}"/>
              </a:ext>
            </a:extLst>
          </p:cNvPr>
          <p:cNvSpPr/>
          <p:nvPr/>
        </p:nvSpPr>
        <p:spPr>
          <a:xfrm>
            <a:off x="1023920" y="5380288"/>
            <a:ext cx="2592288" cy="93610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/>
                </a:solidFill>
              </a:rPr>
              <a:t>Site, Equipement physique, de stockage, de communication…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CEE29A-F100-2877-6CCD-BE9A5A511577}"/>
              </a:ext>
            </a:extLst>
          </p:cNvPr>
          <p:cNvSpPr/>
          <p:nvPr/>
        </p:nvSpPr>
        <p:spPr>
          <a:xfrm>
            <a:off x="1023920" y="4305223"/>
            <a:ext cx="2592288" cy="93610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/>
                </a:solidFill>
              </a:rPr>
              <a:t>Applications, Composant logiciel, message, socle technique…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01E6EB-A135-C815-693C-EDB45D6990BC}"/>
              </a:ext>
            </a:extLst>
          </p:cNvPr>
          <p:cNvSpPr/>
          <p:nvPr/>
        </p:nvSpPr>
        <p:spPr>
          <a:xfrm>
            <a:off x="1023920" y="3230157"/>
            <a:ext cx="2592288" cy="93610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/>
                </a:solidFill>
              </a:rPr>
              <a:t>Fonctionnalités, objet métier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DC6D45-9713-72D3-AD69-9F82A9E38723}"/>
              </a:ext>
            </a:extLst>
          </p:cNvPr>
          <p:cNvSpPr/>
          <p:nvPr/>
        </p:nvSpPr>
        <p:spPr>
          <a:xfrm>
            <a:off x="1023920" y="2155091"/>
            <a:ext cx="2592288" cy="93610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/>
                </a:solidFill>
              </a:rPr>
              <a:t>Macro-processus, processus, activité, procédure, organisation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728004-3CBE-353C-4C15-057B6920CE02}"/>
              </a:ext>
            </a:extLst>
          </p:cNvPr>
          <p:cNvSpPr/>
          <p:nvPr/>
        </p:nvSpPr>
        <p:spPr>
          <a:xfrm>
            <a:off x="1023920" y="634807"/>
            <a:ext cx="2592288" cy="93610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/>
                </a:solidFill>
              </a:rPr>
              <a:t>Mission, programme, objectif, indicateur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19B3FD-3750-9E52-CEA6-E4E36A73CC37}"/>
              </a:ext>
            </a:extLst>
          </p:cNvPr>
          <p:cNvSpPr/>
          <p:nvPr/>
        </p:nvSpPr>
        <p:spPr>
          <a:xfrm rot="16200000">
            <a:off x="7899198" y="3305558"/>
            <a:ext cx="5549417" cy="472251"/>
          </a:xfrm>
          <a:prstGeom prst="rect">
            <a:avLst/>
          </a:prstGeom>
          <a:solidFill>
            <a:srgbClr val="FFFF00">
              <a:alpha val="28000"/>
            </a:srgbClr>
          </a:solidFill>
          <a:ln w="28575">
            <a:solidFill>
              <a:srgbClr val="FFFF00"/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Données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0069A69-C2FC-6DC6-D613-B6156A834C2A}"/>
              </a:ext>
            </a:extLst>
          </p:cNvPr>
          <p:cNvSpPr/>
          <p:nvPr/>
        </p:nvSpPr>
        <p:spPr>
          <a:xfrm>
            <a:off x="129184" y="-26934"/>
            <a:ext cx="2592288" cy="3696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/>
                </a:solidFill>
              </a:rPr>
              <a:t>Système d'information</a:t>
            </a:r>
          </a:p>
        </p:txBody>
      </p:sp>
      <p:pic>
        <p:nvPicPr>
          <p:cNvPr id="3" name="Soundly Voice Designer, Alain 28">
            <a:hlinkClick r:id="" action="ppaction://media"/>
            <a:extLst>
              <a:ext uri="{FF2B5EF4-FFF2-40B4-BE49-F238E27FC236}">
                <a16:creationId xmlns:a16="http://schemas.microsoft.com/office/drawing/2014/main" id="{04FE6EC2-7C9A-7DA2-0467-97E277E77A7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393981" y="871762"/>
            <a:ext cx="487362" cy="487362"/>
          </a:xfrm>
          <a:prstGeom prst="rect">
            <a:avLst/>
          </a:prstGeom>
        </p:spPr>
      </p:pic>
      <p:pic>
        <p:nvPicPr>
          <p:cNvPr id="18" name="Soundly Voice Designer, Alain 29">
            <a:hlinkClick r:id="" action="ppaction://media"/>
            <a:extLst>
              <a:ext uri="{FF2B5EF4-FFF2-40B4-BE49-F238E27FC236}">
                <a16:creationId xmlns:a16="http://schemas.microsoft.com/office/drawing/2014/main" id="{ECC6CD5C-FF11-1B68-E852-748CD51310D5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435061" y="3616717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47720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31"/>
    </mc:Choice>
    <mc:Fallback xmlns="">
      <p:transition spd="slow" advTm="60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9" dur="3106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numSld="999" showWhenStopped="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16" grpId="0" animBg="1"/>
      <p:bldP spid="2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3" grpId="0"/>
      <p:bldP spid="14" grpId="0" animBg="1"/>
      <p:bldP spid="17" grpId="0"/>
    </p:bldLst>
  </p:timing>
  <p:extLst>
    <p:ext uri="{E180D4A7-C9FB-4DFB-919C-405C955672EB}">
      <p14:showEvtLst xmlns:p14="http://schemas.microsoft.com/office/powerpoint/2010/main">
        <p14:playEvt time="59" objId="3"/>
        <p14:stopEvt time="26522" objId="3"/>
        <p14:playEvt time="28460" objId="18"/>
        <p14:stopEvt time="59544" objId="18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3.9|1.5|3.6|3.8|3.7|2|1.4|19.3|5.5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260</Words>
  <Application>Microsoft Macintosh PowerPoint</Application>
  <PresentationFormat>Grand écran</PresentationFormat>
  <Paragraphs>41</Paragraphs>
  <Slides>1</Slides>
  <Notes>1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Vincent Britelle</dc:creator>
  <cp:lastModifiedBy>Vincent Britelle</cp:lastModifiedBy>
  <cp:revision>17</cp:revision>
  <dcterms:created xsi:type="dcterms:W3CDTF">2023-05-09T11:28:12Z</dcterms:created>
  <dcterms:modified xsi:type="dcterms:W3CDTF">2023-06-12T08:18:06Z</dcterms:modified>
</cp:coreProperties>
</file>

<file path=docProps/thumbnail.jpeg>
</file>